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0000FF"/>
    <a:srgbClr val="33CC33"/>
    <a:srgbClr val="FF6600"/>
    <a:srgbClr val="0000CC"/>
    <a:srgbClr val="FFFFCC"/>
    <a:srgbClr val="FCC3FD"/>
    <a:srgbClr val="F87DFB"/>
    <a:srgbClr val="F21AF7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>
        <p:scale>
          <a:sx n="110" d="100"/>
          <a:sy n="110" d="100"/>
        </p:scale>
        <p:origin x="-1950" y="9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8887" cy="496888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3" y="2"/>
            <a:ext cx="2948887" cy="496888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100"/>
            </a:lvl1pPr>
          </a:lstStyle>
          <a:p>
            <a:fld id="{370182A3-A897-4787-BE85-47E0B74EACDF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0" tIns="45690" rIns="91380" bIns="456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81" y="4721227"/>
            <a:ext cx="5443855" cy="4471988"/>
          </a:xfrm>
          <a:prstGeom prst="rect">
            <a:avLst/>
          </a:prstGeom>
        </p:spPr>
        <p:txBody>
          <a:bodyPr vert="horz" lIns="91380" tIns="45690" rIns="91380" bIns="4569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6"/>
            <a:ext cx="2948887" cy="496887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3" y="9440866"/>
            <a:ext cx="2948887" cy="496887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100"/>
            </a:lvl1pPr>
          </a:lstStyle>
          <a:p>
            <a:fld id="{1FA4B0E3-9F11-4B7C-9807-5D8CC1CC32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0513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B0E3-9F11-4B7C-9807-5D8CC1CC326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9783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2010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2042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4111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630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5771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7754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2079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3672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2251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1918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393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03C1-1AC7-4F23-9828-A49A0BC56208}" type="datetimeFigureOut">
              <a:rPr kumimoji="1" lang="ja-JP" altLang="en-US" smtClean="0"/>
              <a:pPr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AE1D-73E9-4A47-A7A0-4BB21D49E61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1005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0" y="-56456"/>
            <a:ext cx="6858000" cy="9962456"/>
          </a:xfrm>
          <a:prstGeom prst="rect">
            <a:avLst/>
          </a:prstGeom>
          <a:pattFill prst="pct10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9980" y="592110"/>
            <a:ext cx="6839481" cy="92333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66F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ja-JP" altLang="en-US" sz="5400" b="1" spc="300" dirty="0">
                <a:ln>
                  <a:solidFill>
                    <a:srgbClr val="0000FF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交換</a:t>
            </a:r>
            <a:r>
              <a:rPr lang="ja-JP" altLang="en-US" sz="5400" b="1" spc="300" dirty="0" smtClean="0">
                <a:ln>
                  <a:solidFill>
                    <a:srgbClr val="0000FF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留学説明会</a:t>
            </a:r>
            <a:endParaRPr lang="en-US" altLang="ja-JP" sz="5400" b="1" spc="300" dirty="0" smtClean="0">
              <a:ln>
                <a:solidFill>
                  <a:srgbClr val="0000FF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6858000" cy="560512"/>
          </a:xfrm>
          <a:prstGeom prst="rect">
            <a:avLst/>
          </a:prstGeom>
          <a:solidFill>
            <a:srgbClr val="0000CC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624" y="47745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2018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ja-JP" altLang="en-US" sz="28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春（</a:t>
            </a:r>
            <a:r>
              <a:rPr lang="en-US" altLang="ja-JP" sz="28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月）派遣</a:t>
            </a:r>
            <a:endParaRPr kumimoji="1" lang="ja-JP" altLang="en-US" sz="28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1474637"/>
            <a:ext cx="6829501" cy="5178"/>
          </a:xfrm>
          <a:prstGeom prst="line">
            <a:avLst/>
          </a:prstGeom>
          <a:ln w="254000">
            <a:solidFill>
              <a:srgbClr val="0000CC"/>
            </a:solidFill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241551" y="164063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交換留学は、学力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・人物ともに優秀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な学生を、名城大学の海外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協定校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に派遣する代わりに、相手校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の学生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を名城大学で受け入れる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制度です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今回は、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2018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春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月）から交換留学開始を希望する学生のための説明会を実施します。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46799" y="2455054"/>
            <a:ext cx="2152010" cy="1154162"/>
          </a:xfrm>
          <a:prstGeom prst="roundRect">
            <a:avLst>
              <a:gd name="adj" fmla="val 14095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09566" y="2465621"/>
            <a:ext cx="2189242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授業料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名城大学に納めることで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留学先での授業料は免除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（授業料以外の渡航準備費・ 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現地生活費等は自己負担）</a:t>
            </a:r>
            <a:endParaRPr lang="ja-JP" altLang="en-US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46798" y="3719223"/>
            <a:ext cx="6658757" cy="943206"/>
          </a:xfrm>
          <a:prstGeom prst="roundRect">
            <a:avLst>
              <a:gd name="adj" fmla="val 7236"/>
            </a:avLst>
          </a:prstGeom>
          <a:solidFill>
            <a:schemeClr val="bg1"/>
          </a:solidFill>
          <a:ln>
            <a:solidFill>
              <a:srgbClr val="F87D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48828" y="3695472"/>
            <a:ext cx="647954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単位認定について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休学ではなく、在学状態で留学し、語学または専門分野に関する科目を履修します。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留学中の成績に基づき、学部教授会により本学の単位として認定されることがあります。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ただし、派遣先や単位認定状況、所属学部によって</a:t>
            </a:r>
            <a:r>
              <a:rPr lang="en-US" altLang="ja-JP" sz="12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12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年間で卒業できないことがあります。</a:t>
            </a:r>
            <a:endParaRPr lang="en-US" altLang="ja-JP" sz="12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603475" y="2465621"/>
            <a:ext cx="2202081" cy="1154162"/>
          </a:xfrm>
          <a:prstGeom prst="roundRect">
            <a:avLst>
              <a:gd name="adj" fmla="val 1409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581128" y="2430979"/>
            <a:ext cx="230425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奨学金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交換留学生に採用されると、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奨学金が給付されます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アジア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４万円／月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アジア以外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６万円／月</a:t>
            </a:r>
            <a:endParaRPr lang="ja-JP" altLang="en-US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442260" y="2455054"/>
            <a:ext cx="2066860" cy="1154162"/>
          </a:xfrm>
          <a:prstGeom prst="roundRect">
            <a:avLst>
              <a:gd name="adj" fmla="val 14095"/>
            </a:avLst>
          </a:prstGeom>
          <a:solidFill>
            <a:schemeClr val="bg1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2408637" y="2469143"/>
            <a:ext cx="207454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今回派遣対象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申請時点で学部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年生　　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であること。派遣先ごとの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対象学部は下の一覧表を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参照してください</a:t>
            </a:r>
            <a:endParaRPr lang="ja-JP" altLang="en-US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0034875"/>
              </p:ext>
            </p:extLst>
          </p:nvPr>
        </p:nvGraphicFramePr>
        <p:xfrm>
          <a:off x="254144" y="5122621"/>
          <a:ext cx="6283793" cy="314730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243234"/>
                <a:gridCol w="5040559"/>
              </a:tblGrid>
              <a:tr h="874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派遣国</a:t>
                      </a:r>
                      <a:endParaRPr kumimoji="1" lang="en-US" altLang="ja-JP" sz="11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（大学名）</a:t>
                      </a:r>
                      <a:endParaRPr kumimoji="1" lang="en-US" altLang="ja-JP" sz="11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◎中国（北京第二外国語大学）　　◎中国（首都経済貿易大学）</a:t>
                      </a:r>
                      <a:endParaRPr kumimoji="1" lang="en-US" altLang="ja-JP" sz="1200" b="1" kern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b="1" kern="1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◎台湾（真理大学）　　　　　　　◎台湾（国立台中科技大学） </a:t>
                      </a:r>
                      <a:endParaRPr kumimoji="1" lang="en-US" altLang="ja-JP" sz="1200" b="1" kern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★韓国（東国大学校）　　　　　　★台湾（世新大学）             </a:t>
                      </a:r>
                      <a:endParaRPr kumimoji="1" lang="en-US" altLang="ja-JP" sz="12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★台湾（銘伝大学）                 　 ★韓国（東亜大学校）</a:t>
                      </a:r>
                      <a:endParaRPr kumimoji="1" lang="ja-JP" altLang="en-US" sz="1200" b="1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2521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派遣開始月</a:t>
                      </a:r>
                      <a:endParaRPr kumimoji="1" lang="ja-JP" altLang="en-US" sz="1100" b="1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2018</a:t>
                      </a:r>
                      <a:r>
                        <a:rPr kumimoji="1" lang="ja-JP" altLang="en-US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</a:t>
                      </a:r>
                      <a:r>
                        <a:rPr kumimoji="1" lang="en-US" altLang="ja-JP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</a:t>
                      </a:r>
                      <a:r>
                        <a:rPr kumimoji="1" lang="ja-JP" altLang="en-US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月～（予定）</a:t>
                      </a:r>
                      <a:endParaRPr kumimoji="1" lang="ja-JP" altLang="en-US" sz="1200" b="1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322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派遣期間</a:t>
                      </a:r>
                      <a:endParaRPr kumimoji="1" lang="ja-JP" altLang="en-US" sz="1100" b="1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学期間もしくは</a:t>
                      </a:r>
                      <a:r>
                        <a:rPr kumimoji="1" lang="en-US" altLang="ja-JP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年間</a:t>
                      </a:r>
                      <a:endParaRPr kumimoji="1" lang="en-US" altLang="ja-JP" sz="12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  <a:tr h="4213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説明会</a:t>
                      </a:r>
                      <a:endParaRPr kumimoji="1" lang="en-US" altLang="ja-JP" sz="11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日時・場所</a:t>
                      </a:r>
                      <a:endParaRPr kumimoji="1" lang="en-US" altLang="ja-JP" sz="11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日（水）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12:30 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-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13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00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天白キャンパス・</a:t>
                      </a:r>
                      <a:r>
                        <a:rPr kumimoji="1" lang="en-US" altLang="ja-JP" sz="14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S 412</a:t>
                      </a: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日（木） 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12:30 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-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13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00   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</a:t>
                      </a:r>
                      <a:r>
                        <a:rPr kumimoji="1" lang="ja-JP" altLang="en-US" sz="1100" b="1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天白キャンパス・</a:t>
                      </a:r>
                      <a:r>
                        <a:rPr kumimoji="1" lang="en-US" altLang="ja-JP" sz="1400" b="1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N </a:t>
                      </a:r>
                      <a:r>
                        <a:rPr kumimoji="1" lang="en-US" altLang="ja-JP" sz="1400" b="1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410</a:t>
                      </a: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日（金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）</a:t>
                      </a:r>
                      <a:r>
                        <a:rPr kumimoji="1" lang="ja-JP" altLang="en-US" sz="1100" b="1" baseline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 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12:30 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-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13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：</a:t>
                      </a:r>
                      <a:r>
                        <a:rPr kumimoji="1" lang="en-US" altLang="ja-JP" sz="1100" b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00 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  ドーム前キャンパス・</a:t>
                      </a:r>
                      <a:r>
                        <a:rPr kumimoji="1" lang="en-US" altLang="ja-JP" sz="14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DS 303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*個別相談　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日（月）～</a:t>
                      </a:r>
                      <a:r>
                        <a:rPr kumimoji="1" lang="en-US" altLang="ja-JP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</a:t>
                      </a:r>
                      <a:r>
                        <a:rPr kumimoji="1" lang="ja-JP" altLang="en-US" sz="1100" b="1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日（水）事前予約必要</a:t>
                      </a:r>
                      <a:endParaRPr kumimoji="1" lang="en-US" altLang="ja-JP" sz="1100" b="1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１　上記</a:t>
                      </a:r>
                      <a:r>
                        <a:rPr kumimoji="1" lang="en-US" altLang="ja-JP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</a:t>
                      </a:r>
                      <a:r>
                        <a:rPr kumimoji="1" lang="ja-JP" altLang="en-US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日程の説明会いずれも都合が悪い方は、</a:t>
                      </a:r>
                      <a:r>
                        <a:rPr kumimoji="1" lang="en-US" altLang="ja-JP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</a:t>
                      </a:r>
                      <a:r>
                        <a:rPr kumimoji="1" lang="ja-JP" altLang="en-US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kumimoji="1" lang="en-US" altLang="ja-JP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</a:t>
                      </a:r>
                      <a:r>
                        <a:rPr kumimoji="1" lang="ja-JP" altLang="en-US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日～</a:t>
                      </a:r>
                      <a:r>
                        <a:rPr kumimoji="1" lang="en-US" altLang="ja-JP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</a:t>
                      </a:r>
                      <a:r>
                        <a:rPr kumimoji="1" lang="ja-JP" altLang="en-US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</a:t>
                      </a:r>
                      <a:r>
                        <a:rPr kumimoji="1" lang="en-US" altLang="ja-JP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11</a:t>
                      </a:r>
                      <a:r>
                        <a:rPr kumimoji="1" lang="ja-JP" altLang="en-US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日</a:t>
                      </a:r>
                      <a:endParaRPr kumimoji="1" lang="en-US" altLang="ja-JP" sz="1100" b="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　までに国際化推進センターへ相談に来てください。</a:t>
                      </a:r>
                      <a:endParaRPr kumimoji="1" lang="en-US" altLang="ja-JP" sz="1100" b="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２　なお、「出願」にあたっては、「交換留学説明会」と「個別相談」の</a:t>
                      </a:r>
                      <a:endParaRPr kumimoji="1" lang="en-US" altLang="ja-JP" sz="1100" b="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361950" marR="0" indent="-361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　両方に出席する必要があります。</a:t>
                      </a:r>
                      <a:endParaRPr kumimoji="1" lang="en-US" altLang="ja-JP" sz="1100" b="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85939" y="4808984"/>
            <a:ext cx="6719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説明会日程（</a:t>
            </a: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2018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春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派遣）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：全学部対象　◎：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経営・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経済学部のみ対象</a:t>
            </a:r>
          </a:p>
          <a:p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8347" y="9489504"/>
            <a:ext cx="6581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kumimoji="1"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お問い合わせ先）　国際化推進センター　天白キャンパス タワー</a:t>
            </a:r>
            <a:r>
              <a:rPr kumimoji="1" lang="en-US" altLang="ja-JP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75 5</a:t>
            </a:r>
            <a:r>
              <a:rPr kumimoji="1" lang="ja-JP" altLang="en-US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階　</a:t>
            </a:r>
            <a:r>
              <a:rPr kumimoji="1" lang="en-US" altLang="ja-JP" sz="11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052-838-2043</a:t>
            </a:r>
            <a:endParaRPr kumimoji="1" lang="ja-JP" altLang="en-US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19657" y="8409384"/>
            <a:ext cx="6408712" cy="105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今後の交換留学説明会・交換留学生募集の実施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予定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１８年度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2018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年秋（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月）派遣大学（マカオ大学含</a:t>
            </a:r>
            <a:r>
              <a:rPr lang="en-US" altLang="ja-JP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１８年度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　オーストラリア（クイーンズランド工科大学</a:t>
            </a:r>
            <a:r>
              <a:rPr lang="en-US" altLang="ja-JP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en-US" altLang="ja-JP" sz="12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IELTS/TOEFL</a:t>
            </a:r>
            <a:r>
              <a:rPr lang="ja-JP" altLang="en-US" sz="12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の資格要件がありますので、希望者は必ず受験を前もってしておくこと</a:t>
            </a:r>
            <a:endParaRPr lang="en-US" altLang="ja-JP" sz="1200" u="sng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1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pct5">
          <a:fgClr>
            <a:schemeClr val="accent1"/>
          </a:fgClr>
          <a:bgClr>
            <a:schemeClr val="bg1"/>
          </a:bgClr>
        </a:patt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208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102715</dc:creator>
  <cp:lastModifiedBy>Murakami Atsuko</cp:lastModifiedBy>
  <cp:revision>69</cp:revision>
  <cp:lastPrinted>2017-09-19T06:02:57Z</cp:lastPrinted>
  <dcterms:created xsi:type="dcterms:W3CDTF">2015-10-02T04:15:09Z</dcterms:created>
  <dcterms:modified xsi:type="dcterms:W3CDTF">2017-09-19T23:03:37Z</dcterms:modified>
</cp:coreProperties>
</file>